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Lst>
  <p:sldSz cx="9144000" cy="6858000" type="screen4x3"/>
  <p:notesSz cx="6858000" cy="9144000"/>
  <p:defaultText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695" autoAdjust="0"/>
  </p:normalViewPr>
  <p:slideViewPr>
    <p:cSldViewPr snapToGrid="0" snapToObjects="1">
      <p:cViewPr varScale="1">
        <p:scale>
          <a:sx n="84" d="100"/>
          <a:sy n="84" d="100"/>
        </p:scale>
        <p:origin x="-1808" y="-112"/>
      </p:cViewPr>
      <p:guideLst>
        <p:guide orient="horz" pos="2160"/>
        <p:guide pos="2880"/>
      </p:guideLst>
    </p:cSldViewPr>
  </p:slideViewPr>
  <p:outlineViewPr>
    <p:cViewPr>
      <p:scale>
        <a:sx n="33" d="100"/>
        <a:sy n="33" d="100"/>
      </p:scale>
      <p:origin x="0" y="8648"/>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printerSettings" Target="printerSettings/printerSettings1.bin"/><Relationship Id="rId22" Type="http://schemas.openxmlformats.org/officeDocument/2006/relationships/presProps" Target="presProps.xml"/><Relationship Id="rId23" Type="http://schemas.openxmlformats.org/officeDocument/2006/relationships/viewProps" Target="viewProps.xml"/><Relationship Id="rId24" Type="http://schemas.openxmlformats.org/officeDocument/2006/relationships/theme" Target="theme/theme1.xml"/><Relationship Id="rId25"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stile</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3C236E7C-708B-CC47-8B08-E653FE4B0E72}" type="datetimeFigureOut">
              <a:rPr lang="it-IT" smtClean="0"/>
              <a:t>28/11/11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25867535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236E7C-708B-CC47-8B08-E653FE4B0E72}" type="datetimeFigureOut">
              <a:rPr lang="it-IT" smtClean="0"/>
              <a:t>28/11/11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33602840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stile</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236E7C-708B-CC47-8B08-E653FE4B0E72}" type="datetimeFigureOut">
              <a:rPr lang="it-IT" smtClean="0"/>
              <a:t>28/11/11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22962224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idx="1"/>
          </p:nvPr>
        </p:nvSpPr>
        <p:spPr/>
        <p:txBody>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3C236E7C-708B-CC47-8B08-E653FE4B0E72}" type="datetimeFigureOut">
              <a:rPr lang="it-IT" smtClean="0"/>
              <a:t>28/11/11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133131126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stile</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gli stili del testo dello schema</a:t>
            </a:r>
          </a:p>
        </p:txBody>
      </p:sp>
      <p:sp>
        <p:nvSpPr>
          <p:cNvPr id="4" name="Segnaposto data 3"/>
          <p:cNvSpPr>
            <a:spLocks noGrp="1"/>
          </p:cNvSpPr>
          <p:nvPr>
            <p:ph type="dt" sz="half" idx="10"/>
          </p:nvPr>
        </p:nvSpPr>
        <p:spPr/>
        <p:txBody>
          <a:bodyPr/>
          <a:lstStyle/>
          <a:p>
            <a:fld id="{3C236E7C-708B-CC47-8B08-E653FE4B0E72}" type="datetimeFigureOut">
              <a:rPr lang="it-IT" smtClean="0"/>
              <a:t>28/11/11</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14637179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3C236E7C-708B-CC47-8B08-E653FE4B0E72}" type="datetimeFigureOut">
              <a:rPr lang="it-IT" smtClean="0"/>
              <a:t>28/11/11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12937984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stile</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gli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3C236E7C-708B-CC47-8B08-E653FE4B0E72}" type="datetimeFigureOut">
              <a:rPr lang="it-IT" smtClean="0"/>
              <a:t>28/11/11</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39373897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stile</a:t>
            </a:r>
            <a:endParaRPr lang="it-IT"/>
          </a:p>
        </p:txBody>
      </p:sp>
      <p:sp>
        <p:nvSpPr>
          <p:cNvPr id="3" name="Segnaposto data 2"/>
          <p:cNvSpPr>
            <a:spLocks noGrp="1"/>
          </p:cNvSpPr>
          <p:nvPr>
            <p:ph type="dt" sz="half" idx="10"/>
          </p:nvPr>
        </p:nvSpPr>
        <p:spPr/>
        <p:txBody>
          <a:bodyPr/>
          <a:lstStyle/>
          <a:p>
            <a:fld id="{3C236E7C-708B-CC47-8B08-E653FE4B0E72}" type="datetimeFigureOut">
              <a:rPr lang="it-IT" smtClean="0"/>
              <a:t>28/11/11</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387471484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3C236E7C-708B-CC47-8B08-E653FE4B0E72}" type="datetimeFigureOut">
              <a:rPr lang="it-IT" smtClean="0"/>
              <a:t>28/11/11</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12471056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stile</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3C236E7C-708B-CC47-8B08-E653FE4B0E72}" type="datetimeFigureOut">
              <a:rPr lang="it-IT" smtClean="0"/>
              <a:t>28/11/11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312870888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stile</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gli stili del testo dello schema</a:t>
            </a:r>
          </a:p>
        </p:txBody>
      </p:sp>
      <p:sp>
        <p:nvSpPr>
          <p:cNvPr id="5" name="Segnaposto data 4"/>
          <p:cNvSpPr>
            <a:spLocks noGrp="1"/>
          </p:cNvSpPr>
          <p:nvPr>
            <p:ph type="dt" sz="half" idx="10"/>
          </p:nvPr>
        </p:nvSpPr>
        <p:spPr/>
        <p:txBody>
          <a:bodyPr/>
          <a:lstStyle/>
          <a:p>
            <a:fld id="{3C236E7C-708B-CC47-8B08-E653FE4B0E72}" type="datetimeFigureOut">
              <a:rPr lang="it-IT" smtClean="0"/>
              <a:t>28/11/11</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5957E175-CA6A-254B-96AF-F7202AF3D5BA}" type="slidenum">
              <a:rPr lang="it-IT" smtClean="0"/>
              <a:t>‹n.›</a:t>
            </a:fld>
            <a:endParaRPr lang="it-IT"/>
          </a:p>
        </p:txBody>
      </p:sp>
    </p:spTree>
    <p:extLst>
      <p:ext uri="{BB962C8B-B14F-4D97-AF65-F5344CB8AC3E}">
        <p14:creationId xmlns:p14="http://schemas.microsoft.com/office/powerpoint/2010/main" val="25752962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stile</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gli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236E7C-708B-CC47-8B08-E653FE4B0E72}" type="datetimeFigureOut">
              <a:rPr lang="it-IT" smtClean="0"/>
              <a:t>28/11/11</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957E175-CA6A-254B-96AF-F7202AF3D5BA}" type="slidenum">
              <a:rPr lang="it-IT" smtClean="0"/>
              <a:t>‹n.›</a:t>
            </a:fld>
            <a:endParaRPr lang="it-IT"/>
          </a:p>
        </p:txBody>
      </p:sp>
    </p:spTree>
    <p:extLst>
      <p:ext uri="{BB962C8B-B14F-4D97-AF65-F5344CB8AC3E}">
        <p14:creationId xmlns:p14="http://schemas.microsoft.com/office/powerpoint/2010/main" val="2090627827"/>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it-IT"/>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 Id="rId3" Type="http://schemas.openxmlformats.org/officeDocument/2006/relationships/image" Target="../media/image10.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jpg"/><Relationship Id="rId3" Type="http://schemas.openxmlformats.org/officeDocument/2006/relationships/image" Target="../media/image12.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5.JPG"/><Relationship Id="rId5" Type="http://schemas.openxmlformats.org/officeDocument/2006/relationships/image" Target="../media/image16.JPG"/><Relationship Id="rId6" Type="http://schemas.openxmlformats.org/officeDocument/2006/relationships/image" Target="../media/image17.JPG"/><Relationship Id="rId7" Type="http://schemas.openxmlformats.org/officeDocument/2006/relationships/image" Target="../media/image18.jpg"/><Relationship Id="rId8" Type="http://schemas.openxmlformats.org/officeDocument/2006/relationships/image" Target="../media/image19.jpg"/><Relationship Id="rId9" Type="http://schemas.openxmlformats.org/officeDocument/2006/relationships/image" Target="../media/image20.jpg"/><Relationship Id="rId10" Type="http://schemas.openxmlformats.org/officeDocument/2006/relationships/image" Target="../media/image21.jpg"/><Relationship Id="rId1" Type="http://schemas.openxmlformats.org/officeDocument/2006/relationships/slideLayout" Target="../slideLayouts/slideLayout2.xml"/><Relationship Id="rId2" Type="http://schemas.openxmlformats.org/officeDocument/2006/relationships/image" Target="../media/image13.JP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JPG"/><Relationship Id="rId3" Type="http://schemas.openxmlformats.org/officeDocument/2006/relationships/image" Target="../media/image23.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ondaurbanatorino.jimdo.com/" TargetMode="External"/><Relationship Id="rId4" Type="http://schemas.openxmlformats.org/officeDocument/2006/relationships/image" Target="../media/image25.jpg"/><Relationship Id="rId5" Type="http://schemas.openxmlformats.org/officeDocument/2006/relationships/image" Target="../media/image26.jpg"/><Relationship Id="rId6" Type="http://schemas.openxmlformats.org/officeDocument/2006/relationships/image" Target="../media/image27.jpg"/><Relationship Id="rId7" Type="http://schemas.openxmlformats.org/officeDocument/2006/relationships/image" Target="../media/image28.jpg"/><Relationship Id="rId1" Type="http://schemas.openxmlformats.org/officeDocument/2006/relationships/slideLayout" Target="../slideLayouts/slideLayout2.xml"/><Relationship Id="rId2" Type="http://schemas.openxmlformats.org/officeDocument/2006/relationships/hyperlink" Target="mailto:onda.urbana1@gmail.com"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 Id="rId3" Type="http://schemas.openxmlformats.org/officeDocument/2006/relationships/image" Target="../media/image4.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jp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2">
            <a:alphaModFix amt="66000"/>
          </a:blip>
          <a:stretch>
            <a:fillRect/>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358164"/>
            <a:ext cx="7772400" cy="1204728"/>
          </a:xfrm>
        </p:spPr>
        <p:txBody>
          <a:bodyPr>
            <a:normAutofit fontScale="90000"/>
          </a:bodyPr>
          <a:lstStyle/>
          <a:p>
            <a:r>
              <a:rPr lang="en-GB" b="1" dirty="0" err="1">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Onda</a:t>
            </a:r>
            <a:r>
              <a:rPr lang="en-GB"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 Urbana </a:t>
            </a:r>
            <a:br>
              <a:rPr lang="en-GB"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br>
            <a:r>
              <a:rPr lang="en-GB"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Voluntary </a:t>
            </a:r>
            <a:r>
              <a:rPr lang="en-GB"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Organization </a:t>
            </a:r>
            <a:r>
              <a:rPr lang="it-IT" dirty="0">
                <a:solidFill>
                  <a:schemeClr val="accent6"/>
                </a:solidFill>
              </a:rPr>
              <a:t/>
            </a:r>
            <a:br>
              <a:rPr lang="it-IT" dirty="0">
                <a:solidFill>
                  <a:schemeClr val="accent6"/>
                </a:solidFill>
              </a:rPr>
            </a:br>
            <a:endParaRPr lang="it-IT" dirty="0">
              <a:solidFill>
                <a:schemeClr val="accent6"/>
              </a:solidFill>
            </a:endParaRPr>
          </a:p>
        </p:txBody>
      </p:sp>
      <p:sp>
        <p:nvSpPr>
          <p:cNvPr id="3" name="Sottotitolo 2"/>
          <p:cNvSpPr>
            <a:spLocks noGrp="1"/>
          </p:cNvSpPr>
          <p:nvPr>
            <p:ph type="subTitle" idx="1"/>
          </p:nvPr>
        </p:nvSpPr>
        <p:spPr>
          <a:xfrm>
            <a:off x="521002" y="1888494"/>
            <a:ext cx="8173226" cy="3750306"/>
          </a:xfrm>
        </p:spPr>
        <p:txBody>
          <a:bodyPr>
            <a:normAutofit fontScale="85000" lnSpcReduction="20000"/>
          </a:bodyPr>
          <a:lstStyle/>
          <a:p>
            <a:r>
              <a:rPr lang="en-GB"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Quote: </a:t>
            </a:r>
            <a:r>
              <a:rPr lang="it-IT"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t>
            </a:r>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It is essential for the oppressed to realize that when they accept the struggle for humanisation they also accept, from that moment, their total responsibility for the struggle. They must realise that they are fighting not merely for freedom from hunger but for freedom to create and to construct, to wonder and to venture. Such freedom requires that the individual be active and responsible, not a slave or a well fed cog in the machine.”</a:t>
            </a:r>
            <a:r>
              <a:rPr lang="en-GB"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it-IT"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From</a:t>
            </a:r>
            <a:r>
              <a:rPr lang="en-GB"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Paulo </a:t>
            </a:r>
            <a:r>
              <a:rPr lang="en-GB" b="1" i="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Freire’s</a:t>
            </a:r>
            <a:r>
              <a:rPr lang="en-GB"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“Pedagogy</a:t>
            </a:r>
            <a:r>
              <a:rPr lang="en-GB" b="1" i="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of the Oppressed</a:t>
            </a:r>
            <a:r>
              <a:rPr lang="en-GB"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 </a:t>
            </a:r>
            <a:endParaRPr lang="it-IT"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95612097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p:cTn id="12"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3">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p:cTn id="21" dur="500" fill="hold"/>
                                        <p:tgtEl>
                                          <p:spTgt spid="3">
                                            <p:txEl>
                                              <p:pRg st="1" end="1"/>
                                            </p:txEl>
                                          </p:spTgt>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3">
                                            <p:txEl>
                                              <p:pRg st="1" end="1"/>
                                            </p:txEl>
                                          </p:spTgt>
                                        </p:tgtEl>
                                        <p:attrNameLst>
                                          <p:attrName>ppt_y</p:attrName>
                                        </p:attrNameLst>
                                      </p:cBhvr>
                                      <p:tavLst>
                                        <p:tav tm="0">
                                          <p:val>
                                            <p:strVal val="#ppt_y"/>
                                          </p:val>
                                        </p:tav>
                                        <p:tav tm="100000">
                                          <p:val>
                                            <p:strVal val="#ppt_y"/>
                                          </p:val>
                                        </p:tav>
                                      </p:tavLst>
                                    </p:anim>
                                    <p:anim calcmode="lin" valueType="num">
                                      <p:cBhvr>
                                        <p:cTn id="23" dur="500" fill="hold"/>
                                        <p:tgtEl>
                                          <p:spTgt spid="3">
                                            <p:txEl>
                                              <p:pRg st="1" end="1"/>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3">
                                            <p:txEl>
                                              <p:pRg st="1" end="1"/>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24442"/>
            <a:ext cx="8229600" cy="4525963"/>
          </a:xfrm>
        </p:spPr>
        <p:txBody>
          <a:bodyPr/>
          <a:lstStyle/>
          <a:p>
            <a:pPr lvl="0"/>
            <a:r>
              <a:rPr lang="en-US" dirty="0"/>
              <a:t>Audio-visual laboratories of short films production, of dance (hip-hop laboratories included), percussion instruments, body expressiveness, computer activities</a:t>
            </a:r>
            <a:endParaRPr lang="it-IT" dirty="0"/>
          </a:p>
          <a:p>
            <a:endParaRPr lang="it-IT" dirty="0"/>
          </a:p>
        </p:txBody>
      </p:sp>
      <p:pic>
        <p:nvPicPr>
          <p:cNvPr id="4" name="Immagine 3" descr="DSCN006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7272" y="224442"/>
            <a:ext cx="7761606" cy="5821205"/>
          </a:xfrm>
          <a:prstGeom prst="rect">
            <a:avLst/>
          </a:prstGeom>
        </p:spPr>
      </p:pic>
      <p:pic>
        <p:nvPicPr>
          <p:cNvPr id="5" name="Immagine 4" descr="DSCN0008.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74490" y="873256"/>
            <a:ext cx="7802880" cy="5852160"/>
          </a:xfrm>
          <a:prstGeom prst="rect">
            <a:avLst/>
          </a:prstGeom>
        </p:spPr>
      </p:pic>
    </p:spTree>
    <p:extLst>
      <p:ext uri="{BB962C8B-B14F-4D97-AF65-F5344CB8AC3E}">
        <p14:creationId xmlns:p14="http://schemas.microsoft.com/office/powerpoint/2010/main" val="9796450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fltVal val="0"/>
                                          </p:val>
                                        </p:tav>
                                        <p:tav tm="100000">
                                          <p:val>
                                            <p:strVal val="#ppt_w"/>
                                          </p:val>
                                        </p:tav>
                                      </p:tavLst>
                                    </p:anim>
                                    <p:anim calcmode="lin" valueType="num">
                                      <p:cBhvr>
                                        <p:cTn id="14" dur="1000" fill="hold"/>
                                        <p:tgtEl>
                                          <p:spTgt spid="4"/>
                                        </p:tgtEl>
                                        <p:attrNameLst>
                                          <p:attrName>ppt_h</p:attrName>
                                        </p:attrNameLst>
                                      </p:cBhvr>
                                      <p:tavLst>
                                        <p:tav tm="0">
                                          <p:val>
                                            <p:fltVal val="0"/>
                                          </p:val>
                                        </p:tav>
                                        <p:tav tm="100000">
                                          <p:val>
                                            <p:strVal val="#ppt_h"/>
                                          </p:val>
                                        </p:tav>
                                      </p:tavLst>
                                    </p:anim>
                                    <p:anim calcmode="lin" valueType="num">
                                      <p:cBhvr>
                                        <p:cTn id="15" dur="1000" fill="hold"/>
                                        <p:tgtEl>
                                          <p:spTgt spid="4"/>
                                        </p:tgtEl>
                                        <p:attrNameLst>
                                          <p:attrName>style.rotation</p:attrName>
                                        </p:attrNameLst>
                                      </p:cBhvr>
                                      <p:tavLst>
                                        <p:tav tm="0">
                                          <p:val>
                                            <p:fltVal val="90"/>
                                          </p:val>
                                        </p:tav>
                                        <p:tav tm="100000">
                                          <p:val>
                                            <p:fltVal val="0"/>
                                          </p:val>
                                        </p:tav>
                                      </p:tavLst>
                                    </p:anim>
                                    <p:animEffect transition="in" filter="fade">
                                      <p:cBhvr>
                                        <p:cTn id="16" dur="1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1000" fill="hold"/>
                                        <p:tgtEl>
                                          <p:spTgt spid="5"/>
                                        </p:tgtEl>
                                        <p:attrNameLst>
                                          <p:attrName>ppt_w</p:attrName>
                                        </p:attrNameLst>
                                      </p:cBhvr>
                                      <p:tavLst>
                                        <p:tav tm="0">
                                          <p:val>
                                            <p:fltVal val="0"/>
                                          </p:val>
                                        </p:tav>
                                        <p:tav tm="100000">
                                          <p:val>
                                            <p:strVal val="#ppt_w"/>
                                          </p:val>
                                        </p:tav>
                                      </p:tavLst>
                                    </p:anim>
                                    <p:anim calcmode="lin" valueType="num">
                                      <p:cBhvr>
                                        <p:cTn id="22" dur="1000" fill="hold"/>
                                        <p:tgtEl>
                                          <p:spTgt spid="5"/>
                                        </p:tgtEl>
                                        <p:attrNameLst>
                                          <p:attrName>ppt_h</p:attrName>
                                        </p:attrNameLst>
                                      </p:cBhvr>
                                      <p:tavLst>
                                        <p:tav tm="0">
                                          <p:val>
                                            <p:fltVal val="0"/>
                                          </p:val>
                                        </p:tav>
                                        <p:tav tm="100000">
                                          <p:val>
                                            <p:strVal val="#ppt_h"/>
                                          </p:val>
                                        </p:tav>
                                      </p:tavLst>
                                    </p:anim>
                                    <p:anim calcmode="lin" valueType="num">
                                      <p:cBhvr>
                                        <p:cTn id="23" dur="1000" fill="hold"/>
                                        <p:tgtEl>
                                          <p:spTgt spid="5"/>
                                        </p:tgtEl>
                                        <p:attrNameLst>
                                          <p:attrName>style.rotation</p:attrName>
                                        </p:attrNameLst>
                                      </p:cBhvr>
                                      <p:tavLst>
                                        <p:tav tm="0">
                                          <p:val>
                                            <p:fltVal val="90"/>
                                          </p:val>
                                        </p:tav>
                                        <p:tav tm="100000">
                                          <p:val>
                                            <p:fltVal val="0"/>
                                          </p:val>
                                        </p:tav>
                                      </p:tavLst>
                                    </p:anim>
                                    <p:animEffect transition="in" filter="fade">
                                      <p:cBhvr>
                                        <p:cTn id="2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09324"/>
            <a:ext cx="8229600" cy="4525963"/>
          </a:xfrm>
        </p:spPr>
        <p:txBody>
          <a:bodyPr/>
          <a:lstStyle/>
          <a:p>
            <a:pPr lvl="0"/>
            <a:r>
              <a:rPr lang="en-US" dirty="0"/>
              <a:t>Management of a legal information window for migrant’s rights, a free information place, counseling, guidance and legal accompaniment addressed to foreigners women and minors (aid in order to obtain residence permits, family reunions, career guidance...) tanks to the voluntary work of cultural mediators, social operators, lawyers and law students</a:t>
            </a:r>
            <a:endParaRPr lang="it-IT" dirty="0"/>
          </a:p>
          <a:p>
            <a:endParaRPr lang="it-IT" dirty="0"/>
          </a:p>
        </p:txBody>
      </p:sp>
      <p:pic>
        <p:nvPicPr>
          <p:cNvPr id="4" name="Immagine 3" descr="Volantino 0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 y="0"/>
            <a:ext cx="8818614" cy="6858000"/>
          </a:xfrm>
          <a:prstGeom prst="rect">
            <a:avLst/>
          </a:prstGeom>
        </p:spPr>
      </p:pic>
      <p:pic>
        <p:nvPicPr>
          <p:cNvPr id="5" name="Immagine 4" descr="Volantino 0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0"/>
            <a:ext cx="8818614" cy="6858000"/>
          </a:xfrm>
          <a:prstGeom prst="rect">
            <a:avLst/>
          </a:prstGeom>
        </p:spPr>
      </p:pic>
    </p:spTree>
    <p:extLst>
      <p:ext uri="{BB962C8B-B14F-4D97-AF65-F5344CB8AC3E}">
        <p14:creationId xmlns:p14="http://schemas.microsoft.com/office/powerpoint/2010/main" val="5711333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Effect transition="in" filter="fade">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431703"/>
            <a:ext cx="8229600" cy="1242024"/>
          </a:xfrm>
        </p:spPr>
        <p:txBody>
          <a:bodyPr/>
          <a:lstStyle/>
          <a:p>
            <a:pPr lvl="0"/>
            <a:r>
              <a:rPr lang="en-US" dirty="0"/>
              <a:t>After-school activities in order to fight school dropout</a:t>
            </a:r>
            <a:endParaRPr lang="it-IT" dirty="0"/>
          </a:p>
          <a:p>
            <a:endParaRPr lang="it-IT" dirty="0"/>
          </a:p>
        </p:txBody>
      </p:sp>
    </p:spTree>
    <p:extLst>
      <p:ext uri="{BB962C8B-B14F-4D97-AF65-F5344CB8AC3E}">
        <p14:creationId xmlns:p14="http://schemas.microsoft.com/office/powerpoint/2010/main" val="6744680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24443"/>
            <a:ext cx="8229600" cy="2330535"/>
          </a:xfrm>
        </p:spPr>
        <p:txBody>
          <a:bodyPr/>
          <a:lstStyle/>
          <a:p>
            <a:pPr lvl="0"/>
            <a:r>
              <a:rPr lang="en-US" dirty="0"/>
              <a:t>Organization of parties, cultural events, animation moments realized in the area to promote welcoming, meetings and informal aggregation</a:t>
            </a:r>
            <a:endParaRPr lang="it-IT" dirty="0"/>
          </a:p>
          <a:p>
            <a:endParaRPr lang="it-IT" dirty="0"/>
          </a:p>
        </p:txBody>
      </p:sp>
      <p:pic>
        <p:nvPicPr>
          <p:cNvPr id="4" name="Immagine 3" descr="P101084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70796" y="2010722"/>
            <a:ext cx="4970797" cy="3728098"/>
          </a:xfrm>
          <a:prstGeom prst="rect">
            <a:avLst/>
          </a:prstGeom>
        </p:spPr>
      </p:pic>
      <p:pic>
        <p:nvPicPr>
          <p:cNvPr id="5" name="Immagine 4" descr="P1010832.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961" y="2767033"/>
            <a:ext cx="5273204" cy="3954903"/>
          </a:xfrm>
          <a:prstGeom prst="rect">
            <a:avLst/>
          </a:prstGeom>
        </p:spPr>
      </p:pic>
      <p:pic>
        <p:nvPicPr>
          <p:cNvPr id="6" name="Immagine 5" descr="P101085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5103" y="224443"/>
            <a:ext cx="5694116" cy="3846721"/>
          </a:xfrm>
          <a:prstGeom prst="rect">
            <a:avLst/>
          </a:prstGeom>
        </p:spPr>
      </p:pic>
      <p:pic>
        <p:nvPicPr>
          <p:cNvPr id="7" name="Immagine 6" descr="IMG_0094.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00691" y="342899"/>
            <a:ext cx="6086109" cy="4564581"/>
          </a:xfrm>
          <a:prstGeom prst="rect">
            <a:avLst/>
          </a:prstGeom>
        </p:spPr>
      </p:pic>
      <p:pic>
        <p:nvPicPr>
          <p:cNvPr id="8" name="Immagine 7" descr="IMG_0076.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31904" y="1723476"/>
            <a:ext cx="6281338" cy="4711003"/>
          </a:xfrm>
          <a:prstGeom prst="rect">
            <a:avLst/>
          </a:prstGeom>
        </p:spPr>
      </p:pic>
      <p:pic>
        <p:nvPicPr>
          <p:cNvPr id="9" name="Immagine 8" descr="locandina0.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0"/>
            <a:ext cx="4800368" cy="6858000"/>
          </a:xfrm>
          <a:prstGeom prst="rect">
            <a:avLst/>
          </a:prstGeom>
        </p:spPr>
      </p:pic>
      <p:pic>
        <p:nvPicPr>
          <p:cNvPr id="10" name="Immagine 9" descr="locandina1.jp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627242" y="0"/>
            <a:ext cx="4572000" cy="6858000"/>
          </a:xfrm>
          <a:prstGeom prst="rect">
            <a:avLst/>
          </a:prstGeom>
        </p:spPr>
      </p:pic>
      <p:pic>
        <p:nvPicPr>
          <p:cNvPr id="11" name="Immagine 10" descr="locandina2.jp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149837" y="0"/>
            <a:ext cx="4844326" cy="6858000"/>
          </a:xfrm>
          <a:prstGeom prst="rect">
            <a:avLst/>
          </a:prstGeom>
        </p:spPr>
      </p:pic>
      <p:pic>
        <p:nvPicPr>
          <p:cNvPr id="12" name="Immagine 11" descr="locandina3.jpg"/>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99818" y="224443"/>
            <a:ext cx="4200550" cy="6312302"/>
          </a:xfrm>
          <a:prstGeom prst="rect">
            <a:avLst/>
          </a:prstGeom>
        </p:spPr>
      </p:pic>
    </p:spTree>
    <p:extLst>
      <p:ext uri="{BB962C8B-B14F-4D97-AF65-F5344CB8AC3E}">
        <p14:creationId xmlns:p14="http://schemas.microsoft.com/office/powerpoint/2010/main" val="381372057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edge">
                                      <p:cBhvr>
                                        <p:cTn id="13" dur="20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0" presetClass="entr" presetSubtype="0"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edge">
                                      <p:cBhvr>
                                        <p:cTn id="18" dur="20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20"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edge">
                                      <p:cBhvr>
                                        <p:cTn id="23" dur="2000"/>
                                        <p:tgtEl>
                                          <p:spTgt spid="6"/>
                                        </p:tgtEl>
                                      </p:cBhvr>
                                    </p:animEffect>
                                  </p:childTnLst>
                                </p:cTn>
                              </p:par>
                            </p:childTnLst>
                          </p:cTn>
                        </p:par>
                      </p:childTnLst>
                    </p:cTn>
                  </p:par>
                  <p:par>
                    <p:cTn id="24" fill="hold">
                      <p:stCondLst>
                        <p:cond delay="indefinite"/>
                      </p:stCondLst>
                      <p:childTnLst>
                        <p:par>
                          <p:cTn id="25" fill="hold">
                            <p:stCondLst>
                              <p:cond delay="0"/>
                            </p:stCondLst>
                            <p:childTnLst>
                              <p:par>
                                <p:cTn id="26" presetID="20" presetClass="entr" presetSubtype="0" fill="hold" nodeType="click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edge">
                                      <p:cBhvr>
                                        <p:cTn id="28" dur="20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2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wedge">
                                      <p:cBhvr>
                                        <p:cTn id="33" dur="2000"/>
                                        <p:tgtEl>
                                          <p:spTgt spid="8"/>
                                        </p:tgtEl>
                                      </p:cBhvr>
                                    </p:animEffect>
                                  </p:childTnLst>
                                </p:cTn>
                              </p:par>
                            </p:childTnLst>
                          </p:cTn>
                        </p:par>
                      </p:childTnLst>
                    </p:cTn>
                  </p:par>
                  <p:par>
                    <p:cTn id="34" fill="hold">
                      <p:stCondLst>
                        <p:cond delay="indefinite"/>
                      </p:stCondLst>
                      <p:childTnLst>
                        <p:par>
                          <p:cTn id="35" fill="hold">
                            <p:stCondLst>
                              <p:cond delay="0"/>
                            </p:stCondLst>
                            <p:childTnLst>
                              <p:par>
                                <p:cTn id="36" presetID="20" presetClass="entr" presetSubtype="0" fill="hold" nodeType="clickEffect">
                                  <p:stCondLst>
                                    <p:cond delay="0"/>
                                  </p:stCondLst>
                                  <p:childTnLst>
                                    <p:set>
                                      <p:cBhvr>
                                        <p:cTn id="37" dur="1" fill="hold">
                                          <p:stCondLst>
                                            <p:cond delay="0"/>
                                          </p:stCondLst>
                                        </p:cTn>
                                        <p:tgtEl>
                                          <p:spTgt spid="9"/>
                                        </p:tgtEl>
                                        <p:attrNameLst>
                                          <p:attrName>style.visibility</p:attrName>
                                        </p:attrNameLst>
                                      </p:cBhvr>
                                      <p:to>
                                        <p:strVal val="visible"/>
                                      </p:to>
                                    </p:set>
                                    <p:animEffect transition="in" filter="wedge">
                                      <p:cBhvr>
                                        <p:cTn id="38" dur="2000"/>
                                        <p:tgtEl>
                                          <p:spTgt spid="9"/>
                                        </p:tgtEl>
                                      </p:cBhvr>
                                    </p:animEffect>
                                  </p:childTnLst>
                                </p:cTn>
                              </p:par>
                            </p:childTnLst>
                          </p:cTn>
                        </p:par>
                      </p:childTnLst>
                    </p:cTn>
                  </p:par>
                  <p:par>
                    <p:cTn id="39" fill="hold">
                      <p:stCondLst>
                        <p:cond delay="indefinite"/>
                      </p:stCondLst>
                      <p:childTnLst>
                        <p:par>
                          <p:cTn id="40" fill="hold">
                            <p:stCondLst>
                              <p:cond delay="0"/>
                            </p:stCondLst>
                            <p:childTnLst>
                              <p:par>
                                <p:cTn id="41" presetID="20"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wedge">
                                      <p:cBhvr>
                                        <p:cTn id="43" dur="2000"/>
                                        <p:tgtEl>
                                          <p:spTgt spid="10"/>
                                        </p:tgtEl>
                                      </p:cBhvr>
                                    </p:animEffect>
                                  </p:childTnLst>
                                </p:cTn>
                              </p:par>
                            </p:childTnLst>
                          </p:cTn>
                        </p:par>
                      </p:childTnLst>
                    </p:cTn>
                  </p:par>
                  <p:par>
                    <p:cTn id="44" fill="hold">
                      <p:stCondLst>
                        <p:cond delay="indefinite"/>
                      </p:stCondLst>
                      <p:childTnLst>
                        <p:par>
                          <p:cTn id="45" fill="hold">
                            <p:stCondLst>
                              <p:cond delay="0"/>
                            </p:stCondLst>
                            <p:childTnLst>
                              <p:par>
                                <p:cTn id="46" presetID="20" presetClass="entr" presetSubtype="0" fill="hold" nodeType="click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edge">
                                      <p:cBhvr>
                                        <p:cTn id="48" dur="2000"/>
                                        <p:tgtEl>
                                          <p:spTgt spid="11"/>
                                        </p:tgtEl>
                                      </p:cBhvr>
                                    </p:animEffect>
                                  </p:childTnLst>
                                </p:cTn>
                              </p:par>
                            </p:childTnLst>
                          </p:cTn>
                        </p:par>
                      </p:childTnLst>
                    </p:cTn>
                  </p:par>
                  <p:par>
                    <p:cTn id="49" fill="hold">
                      <p:stCondLst>
                        <p:cond delay="indefinite"/>
                      </p:stCondLst>
                      <p:childTnLst>
                        <p:par>
                          <p:cTn id="50" fill="hold">
                            <p:stCondLst>
                              <p:cond delay="0"/>
                            </p:stCondLst>
                            <p:childTnLst>
                              <p:par>
                                <p:cTn id="51" presetID="20" presetClass="entr" presetSubtype="0" fill="hold" nodeType="click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edge">
                                      <p:cBhvr>
                                        <p:cTn id="53"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60506"/>
            <a:ext cx="8229600" cy="1997935"/>
          </a:xfrm>
        </p:spPr>
        <p:txBody>
          <a:bodyPr>
            <a:normAutofit lnSpcReduction="10000"/>
          </a:bodyPr>
          <a:lstStyle/>
          <a:p>
            <a:pPr lvl="0"/>
            <a:r>
              <a:rPr lang="en-US" dirty="0"/>
              <a:t>Organization of sports activities and events for people of all ages, cultures and origins aiming at social inclusion and non-competitive participation</a:t>
            </a:r>
            <a:endParaRPr lang="it-IT" dirty="0"/>
          </a:p>
          <a:p>
            <a:endParaRPr lang="it-IT" dirty="0"/>
          </a:p>
        </p:txBody>
      </p:sp>
      <p:pic>
        <p:nvPicPr>
          <p:cNvPr id="4" name="Immagine 3" descr="IMG_010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4990" y="2358441"/>
            <a:ext cx="4037119" cy="3027839"/>
          </a:xfrm>
          <a:prstGeom prst="rect">
            <a:avLst/>
          </a:prstGeom>
        </p:spPr>
      </p:pic>
      <p:pic>
        <p:nvPicPr>
          <p:cNvPr id="5" name="Immagine 4" descr="locandina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3072" y="0"/>
            <a:ext cx="4850928" cy="6858000"/>
          </a:xfrm>
          <a:prstGeom prst="rect">
            <a:avLst/>
          </a:prstGeom>
        </p:spPr>
      </p:pic>
    </p:spTree>
    <p:extLst>
      <p:ext uri="{BB962C8B-B14F-4D97-AF65-F5344CB8AC3E}">
        <p14:creationId xmlns:p14="http://schemas.microsoft.com/office/powerpoint/2010/main" val="37215519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645555"/>
            <a:ext cx="8229600" cy="1771161"/>
          </a:xfrm>
        </p:spPr>
        <p:txBody>
          <a:bodyPr/>
          <a:lstStyle/>
          <a:p>
            <a:pPr lvl="0"/>
            <a:r>
              <a:rPr lang="en-US" dirty="0"/>
              <a:t>Planning and management of afterschool activities addressed to young people at risk, in collaboration with the institutes in the area</a:t>
            </a:r>
            <a:endParaRPr lang="it-IT" dirty="0"/>
          </a:p>
          <a:p>
            <a:endParaRPr lang="it-IT" dirty="0"/>
          </a:p>
        </p:txBody>
      </p:sp>
    </p:spTree>
    <p:extLst>
      <p:ext uri="{BB962C8B-B14F-4D97-AF65-F5344CB8AC3E}">
        <p14:creationId xmlns:p14="http://schemas.microsoft.com/office/powerpoint/2010/main" val="11819105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511690"/>
            <a:ext cx="8229600" cy="1242024"/>
          </a:xfrm>
        </p:spPr>
        <p:txBody>
          <a:bodyPr/>
          <a:lstStyle/>
          <a:p>
            <a:pPr lvl="0"/>
            <a:r>
              <a:rPr lang="en-US" dirty="0"/>
              <a:t>Accommodations for trainees involved in the Association activities</a:t>
            </a:r>
            <a:endParaRPr lang="it-IT" dirty="0"/>
          </a:p>
          <a:p>
            <a:endParaRPr lang="it-IT" dirty="0"/>
          </a:p>
        </p:txBody>
      </p:sp>
      <p:pic>
        <p:nvPicPr>
          <p:cNvPr id="4" name="Immagine 3" descr="DSCN001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342900"/>
            <a:ext cx="8229600" cy="6172200"/>
          </a:xfrm>
          <a:prstGeom prst="rect">
            <a:avLst/>
          </a:prstGeom>
        </p:spPr>
      </p:pic>
    </p:spTree>
    <p:extLst>
      <p:ext uri="{BB962C8B-B14F-4D97-AF65-F5344CB8AC3E}">
        <p14:creationId xmlns:p14="http://schemas.microsoft.com/office/powerpoint/2010/main" val="36186622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5"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1000" fill="hold"/>
                                        <p:tgtEl>
                                          <p:spTgt spid="4"/>
                                        </p:tgtEl>
                                        <p:attrNameLst>
                                          <p:attrName>ppt_w</p:attrName>
                                        </p:attrNameLst>
                                      </p:cBhvr>
                                      <p:tavLst>
                                        <p:tav tm="0">
                                          <p:val>
                                            <p:strVal val="#ppt_w*0.70"/>
                                          </p:val>
                                        </p:tav>
                                        <p:tav tm="100000">
                                          <p:val>
                                            <p:strVal val="#ppt_w"/>
                                          </p:val>
                                        </p:tav>
                                      </p:tavLst>
                                    </p:anim>
                                    <p:anim calcmode="lin" valueType="num">
                                      <p:cBhvr>
                                        <p:cTn id="14" dur="1000" fill="hold"/>
                                        <p:tgtEl>
                                          <p:spTgt spid="4"/>
                                        </p:tgtEl>
                                        <p:attrNameLst>
                                          <p:attrName>ppt_h</p:attrName>
                                        </p:attrNameLst>
                                      </p:cBhvr>
                                      <p:tavLst>
                                        <p:tav tm="0">
                                          <p:val>
                                            <p:strVal val="#ppt_h"/>
                                          </p:val>
                                        </p:tav>
                                        <p:tav tm="100000">
                                          <p:val>
                                            <p:strVal val="#ppt_h"/>
                                          </p:val>
                                        </p:tav>
                                      </p:tavLst>
                                    </p:anim>
                                    <p:animEffect transition="in" filter="fade">
                                      <p:cBhvr>
                                        <p:cTn id="15"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lvl="0"/>
            <a:r>
              <a:rPr lang="en-US" dirty="0"/>
              <a:t>Creation of a collaboration network with other acting realities in the area in order to multiply the opportunities of young people involved and compare different working methods both on national and international level</a:t>
            </a:r>
            <a:endParaRPr lang="it-IT" dirty="0"/>
          </a:p>
          <a:p>
            <a:endParaRPr lang="it-IT" dirty="0"/>
          </a:p>
        </p:txBody>
      </p:sp>
    </p:spTree>
    <p:extLst>
      <p:ext uri="{BB962C8B-B14F-4D97-AF65-F5344CB8AC3E}">
        <p14:creationId xmlns:p14="http://schemas.microsoft.com/office/powerpoint/2010/main" val="294874785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scene3d>
              <a:camera prst="obliqueTopLeft"/>
              <a:lightRig rig="threePt" dir="t"/>
            </a:scene3d>
            <a:sp3d extrusionH="57150">
              <a:bevelT w="38100" h="38100" prst="angle"/>
            </a:sp3d>
          </a:bodyPr>
          <a:lstStyle/>
          <a:p>
            <a:r>
              <a:rPr lang="en-US"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How to contact us:</a:t>
            </a:r>
            <a:r>
              <a:rPr lang="it-IT"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t/>
            </a:r>
            <a:br>
              <a:rPr lang="it-IT"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rPr>
            </a:br>
            <a:endParaRPr lang="it-IT"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60007" dir="1500000" sy="-30000" kx="800400" algn="bl" rotWithShape="0">
                  <a:prstClr val="black">
                    <a:alpha val="20000"/>
                  </a:prstClr>
                </a:outerShdw>
              </a:effectLst>
            </a:endParaRPr>
          </a:p>
        </p:txBody>
      </p:sp>
      <p:sp>
        <p:nvSpPr>
          <p:cNvPr id="3" name="Segnaposto contenuto 2"/>
          <p:cNvSpPr>
            <a:spLocks noGrp="1"/>
          </p:cNvSpPr>
          <p:nvPr>
            <p:ph idx="1"/>
          </p:nvPr>
        </p:nvSpPr>
        <p:spPr/>
        <p:txBody>
          <a:bodyPr>
            <a:scene3d>
              <a:camera prst="orthographicFront"/>
              <a:lightRig rig="glow" dir="tl">
                <a:rot lat="0" lon="0" rev="5400000"/>
              </a:lightRig>
            </a:scene3d>
            <a:sp3d contourW="12700">
              <a:bevelT w="25400" h="25400"/>
              <a:contourClr>
                <a:schemeClr val="accent6">
                  <a:shade val="73000"/>
                </a:schemeClr>
              </a:contourClr>
            </a:sp3d>
          </a:bodyPr>
          <a:lstStyle/>
          <a:p>
            <a:pPr marL="0" indent="0" algn="ctr">
              <a:buNone/>
            </a:pPr>
            <a:r>
              <a:rPr lang="en-US" b="1" dirty="0" smtClean="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ONDA </a:t>
            </a: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URBANA – Voluntary Organization</a:t>
            </a:r>
            <a:endParaRPr lang="it-IT"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marL="0" indent="0" algn="ctr">
              <a:buNone/>
            </a:pPr>
            <a:r>
              <a:rPr lang="en-US" b="1" i="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Via </a:t>
            </a:r>
            <a:r>
              <a:rPr lang="en-US" b="1" i="1" spc="50" dirty="0" err="1">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Fiochetto</a:t>
            </a:r>
            <a:r>
              <a:rPr lang="en-US" b="1" i="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 24 – Turin</a:t>
            </a:r>
            <a:endParaRPr lang="it-IT" b="1" i="1"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a:p>
            <a:pPr marL="0" indent="0" algn="ctr">
              <a:buNone/>
            </a:pP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e-mail: </a:t>
            </a:r>
            <a:r>
              <a:rPr lang="en-US" b="1" u="sng"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hlinkClick r:id="rId2"/>
              </a:rPr>
              <a:t>onda.urbana1@gmail.com</a:t>
            </a:r>
            <a:endParaRPr lang="it-IT"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pPr marL="0" indent="0" algn="ctr">
              <a:buNone/>
            </a:pPr>
            <a:r>
              <a:rPr lang="en-US"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rPr>
              <a:t>web site: </a:t>
            </a:r>
            <a:r>
              <a:rPr lang="en-US" b="1" u="sng"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hlinkClick r:id="rId3"/>
              </a:rPr>
              <a:t>http://ondaurbanatorino.jimdo.com/</a:t>
            </a:r>
            <a:endParaRPr lang="it-IT"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a:p>
            <a:endParaRPr lang="it-IT" b="1" dirty="0">
              <a:ln w="11430"/>
              <a:gradFill>
                <a:gsLst>
                  <a:gs pos="0">
                    <a:schemeClr val="accent6">
                      <a:tint val="90000"/>
                      <a:satMod val="120000"/>
                    </a:schemeClr>
                  </a:gs>
                  <a:gs pos="25000">
                    <a:schemeClr val="accent6">
                      <a:tint val="93000"/>
                      <a:satMod val="120000"/>
                    </a:schemeClr>
                  </a:gs>
                  <a:gs pos="50000">
                    <a:schemeClr val="accent6">
                      <a:shade val="89000"/>
                      <a:satMod val="110000"/>
                    </a:schemeClr>
                  </a:gs>
                  <a:gs pos="75000">
                    <a:schemeClr val="accent6">
                      <a:tint val="93000"/>
                      <a:satMod val="120000"/>
                    </a:schemeClr>
                  </a:gs>
                  <a:gs pos="100000">
                    <a:schemeClr val="accent6">
                      <a:tint val="90000"/>
                      <a:satMod val="120000"/>
                    </a:schemeClr>
                  </a:gs>
                </a:gsLst>
                <a:lin ang="5400000"/>
              </a:gradFill>
              <a:effectLst>
                <a:outerShdw blurRad="80000" dist="40000" dir="5040000" algn="tl">
                  <a:srgbClr val="000000">
                    <a:alpha val="30000"/>
                  </a:srgbClr>
                </a:outerShdw>
              </a:effectLst>
            </a:endParaRPr>
          </a:p>
        </p:txBody>
      </p:sp>
      <p:pic>
        <p:nvPicPr>
          <p:cNvPr id="4" name="Immagine 3" descr="foto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72167" y="4131582"/>
            <a:ext cx="3256218" cy="2442164"/>
          </a:xfrm>
          <a:prstGeom prst="rect">
            <a:avLst/>
          </a:prstGeom>
        </p:spPr>
      </p:pic>
      <p:pic>
        <p:nvPicPr>
          <p:cNvPr id="5" name="Immagine 4" descr="foto2.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095541" y="4131583"/>
            <a:ext cx="3256218" cy="2442163"/>
          </a:xfrm>
          <a:prstGeom prst="rect">
            <a:avLst/>
          </a:prstGeom>
        </p:spPr>
      </p:pic>
      <p:pic>
        <p:nvPicPr>
          <p:cNvPr id="6" name="Immagine 5" descr="foto3.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200" y="3265534"/>
            <a:ext cx="2592302" cy="3456402"/>
          </a:xfrm>
          <a:prstGeom prst="rect">
            <a:avLst/>
          </a:prstGeom>
        </p:spPr>
      </p:pic>
      <p:pic>
        <p:nvPicPr>
          <p:cNvPr id="7" name="Immagine 6" descr="foto1.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12045" y="3265534"/>
            <a:ext cx="4974755" cy="3308212"/>
          </a:xfrm>
          <a:prstGeom prst="rect">
            <a:avLst/>
          </a:prstGeom>
        </p:spPr>
      </p:pic>
    </p:spTree>
    <p:extLst>
      <p:ext uri="{BB962C8B-B14F-4D97-AF65-F5344CB8AC3E}">
        <p14:creationId xmlns:p14="http://schemas.microsoft.com/office/powerpoint/2010/main" val="307399631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 calcmode="lin" valueType="num">
                                      <p:cBhvr additive="base">
                                        <p:cTn id="18"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0" presetClass="entr" presetSubtype="0"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edge">
                                      <p:cBhvr>
                                        <p:cTn id="36" dur="20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0" presetClass="entr" presetSubtype="0"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edge">
                                      <p:cBhvr>
                                        <p:cTn id="41" dur="20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9" presetClass="exit" presetSubtype="0" fill="hold" nodeType="clickEffect">
                                  <p:stCondLst>
                                    <p:cond delay="0"/>
                                  </p:stCondLst>
                                  <p:childTnLst>
                                    <p:animEffect transition="out" filter="dissolve">
                                      <p:cBhvr>
                                        <p:cTn id="45" dur="500"/>
                                        <p:tgtEl>
                                          <p:spTgt spid="4"/>
                                        </p:tgtEl>
                                      </p:cBhvr>
                                    </p:animEffect>
                                    <p:set>
                                      <p:cBhvr>
                                        <p:cTn id="46" dur="1" fill="hold">
                                          <p:stCondLst>
                                            <p:cond delay="499"/>
                                          </p:stCondLst>
                                        </p:cTn>
                                        <p:tgtEl>
                                          <p:spTgt spid="4"/>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9" presetClass="exit" presetSubtype="0" fill="hold" nodeType="clickEffect">
                                  <p:stCondLst>
                                    <p:cond delay="0"/>
                                  </p:stCondLst>
                                  <p:childTnLst>
                                    <p:animEffect transition="out" filter="dissolve">
                                      <p:cBhvr>
                                        <p:cTn id="50" dur="500"/>
                                        <p:tgtEl>
                                          <p:spTgt spid="5"/>
                                        </p:tgtEl>
                                      </p:cBhvr>
                                    </p:animEffect>
                                    <p:set>
                                      <p:cBhvr>
                                        <p:cTn id="51" dur="1" fill="hold">
                                          <p:stCondLst>
                                            <p:cond delay="499"/>
                                          </p:stCondLst>
                                        </p:cTn>
                                        <p:tgtEl>
                                          <p:spTgt spid="5"/>
                                        </p:tgtEl>
                                        <p:attrNameLst>
                                          <p:attrName>style.visibility</p:attrName>
                                        </p:attrNameLst>
                                      </p:cBhvr>
                                      <p:to>
                                        <p:strVal val="hidden"/>
                                      </p:to>
                                    </p:set>
                                  </p:childTnLst>
                                </p:cTn>
                              </p:par>
                            </p:childTnLst>
                          </p:cTn>
                        </p:par>
                      </p:childTnLst>
                    </p:cTn>
                  </p:par>
                  <p:par>
                    <p:cTn id="52" fill="hold">
                      <p:stCondLst>
                        <p:cond delay="indefinite"/>
                      </p:stCondLst>
                      <p:childTnLst>
                        <p:par>
                          <p:cTn id="53" fill="hold">
                            <p:stCondLst>
                              <p:cond delay="0"/>
                            </p:stCondLst>
                            <p:childTnLst>
                              <p:par>
                                <p:cTn id="54" presetID="20" presetClass="entr" presetSubtype="0" fill="hold" nodeType="clickEffect">
                                  <p:stCondLst>
                                    <p:cond delay="0"/>
                                  </p:stCondLst>
                                  <p:childTnLst>
                                    <p:set>
                                      <p:cBhvr>
                                        <p:cTn id="55" dur="1" fill="hold">
                                          <p:stCondLst>
                                            <p:cond delay="0"/>
                                          </p:stCondLst>
                                        </p:cTn>
                                        <p:tgtEl>
                                          <p:spTgt spid="6"/>
                                        </p:tgtEl>
                                        <p:attrNameLst>
                                          <p:attrName>style.visibility</p:attrName>
                                        </p:attrNameLst>
                                      </p:cBhvr>
                                      <p:to>
                                        <p:strVal val="visible"/>
                                      </p:to>
                                    </p:set>
                                    <p:animEffect transition="in" filter="wedge">
                                      <p:cBhvr>
                                        <p:cTn id="56" dur="2000"/>
                                        <p:tgtEl>
                                          <p:spTgt spid="6"/>
                                        </p:tgtEl>
                                      </p:cBhvr>
                                    </p:animEffect>
                                  </p:childTnLst>
                                </p:cTn>
                              </p:par>
                            </p:childTnLst>
                          </p:cTn>
                        </p:par>
                      </p:childTnLst>
                    </p:cTn>
                  </p:par>
                  <p:par>
                    <p:cTn id="57" fill="hold">
                      <p:stCondLst>
                        <p:cond delay="indefinite"/>
                      </p:stCondLst>
                      <p:childTnLst>
                        <p:par>
                          <p:cTn id="58" fill="hold">
                            <p:stCondLst>
                              <p:cond delay="0"/>
                            </p:stCondLst>
                            <p:childTnLst>
                              <p:par>
                                <p:cTn id="59" presetID="9" presetClass="exit" presetSubtype="0" fill="hold" nodeType="clickEffect">
                                  <p:stCondLst>
                                    <p:cond delay="0"/>
                                  </p:stCondLst>
                                  <p:childTnLst>
                                    <p:animEffect transition="out" filter="dissolve">
                                      <p:cBhvr>
                                        <p:cTn id="60" dur="500"/>
                                        <p:tgtEl>
                                          <p:spTgt spid="6"/>
                                        </p:tgtEl>
                                      </p:cBhvr>
                                    </p:animEffect>
                                    <p:set>
                                      <p:cBhvr>
                                        <p:cTn id="61" dur="1" fill="hold">
                                          <p:stCondLst>
                                            <p:cond delay="499"/>
                                          </p:stCondLst>
                                        </p:cTn>
                                        <p:tgtEl>
                                          <p:spTgt spid="6"/>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0" presetClass="entr" presetSubtype="0" fill="hold" nodeType="click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wedge">
                                      <p:cBhvr>
                                        <p:cTn id="66" dur="2000"/>
                                        <p:tgtEl>
                                          <p:spTgt spid="7"/>
                                        </p:tgtEl>
                                      </p:cBhvr>
                                    </p:animEffect>
                                  </p:childTnLst>
                                </p:cTn>
                              </p:par>
                            </p:childTnLst>
                          </p:cTn>
                        </p:par>
                      </p:childTnLst>
                    </p:cTn>
                  </p:par>
                  <p:par>
                    <p:cTn id="67" fill="hold">
                      <p:stCondLst>
                        <p:cond delay="indefinite"/>
                      </p:stCondLst>
                      <p:childTnLst>
                        <p:par>
                          <p:cTn id="68" fill="hold">
                            <p:stCondLst>
                              <p:cond delay="0"/>
                            </p:stCondLst>
                            <p:childTnLst>
                              <p:par>
                                <p:cTn id="69" presetID="9" presetClass="exit" presetSubtype="0" fill="hold" nodeType="clickEffect">
                                  <p:stCondLst>
                                    <p:cond delay="0"/>
                                  </p:stCondLst>
                                  <p:childTnLst>
                                    <p:animEffect transition="out" filter="dissolve">
                                      <p:cBhvr>
                                        <p:cTn id="70" dur="500"/>
                                        <p:tgtEl>
                                          <p:spTgt spid="7"/>
                                        </p:tgtEl>
                                      </p:cBhvr>
                                    </p:animEffect>
                                    <p:set>
                                      <p:cBhvr>
                                        <p:cTn id="71"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magine 3" descr="image.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5466" y="263161"/>
            <a:ext cx="6305164" cy="6305164"/>
          </a:xfrm>
          <a:prstGeom prst="rect">
            <a:avLst/>
          </a:prstGeom>
        </p:spPr>
      </p:pic>
    </p:spTree>
    <p:extLst>
      <p:ext uri="{BB962C8B-B14F-4D97-AF65-F5344CB8AC3E}">
        <p14:creationId xmlns:p14="http://schemas.microsoft.com/office/powerpoint/2010/main" val="4160092360"/>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xmlns:p14="http://schemas.microsoft.com/office/powerpoint/2010/main" spd="slow">
        <p:circle/>
      </p:transition>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75057" dist="38100" dir="5400000" sy="-20000" rotWithShape="0">
                    <a:prstClr val="black">
                      <a:alpha val="25000"/>
                    </a:prstClr>
                  </a:outerShdw>
                </a:effectLst>
              </a:rPr>
              <a:t>Who</a:t>
            </a:r>
            <a:r>
              <a:rPr lang="it-IT"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75057" dist="38100" dir="5400000" sy="-20000" rotWithShape="0">
                    <a:prstClr val="black">
                      <a:alpha val="25000"/>
                    </a:prstClr>
                  </a:outerShdw>
                </a:effectLst>
              </a:rPr>
              <a:t> are </a:t>
            </a:r>
            <a:r>
              <a:rPr lang="it-IT" b="1" dirty="0" err="1"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75057" dist="38100" dir="5400000" sy="-20000" rotWithShape="0">
                    <a:prstClr val="black">
                      <a:alpha val="25000"/>
                    </a:prstClr>
                  </a:outerShdw>
                </a:effectLst>
              </a:rPr>
              <a:t>we</a:t>
            </a:r>
            <a:r>
              <a:rPr lang="it-IT"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75057" dist="38100" dir="5400000" sy="-20000" rotWithShape="0">
                    <a:prstClr val="black">
                      <a:alpha val="25000"/>
                    </a:prstClr>
                  </a:outerShdw>
                </a:effectLst>
              </a:rPr>
              <a:t>?</a:t>
            </a:r>
            <a:endParaRPr lang="it-IT"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outerShdw blurRad="75057" dist="38100" dir="5400000" sy="-20000" rotWithShape="0">
                  <a:prstClr val="black">
                    <a:alpha val="25000"/>
                  </a:prstClr>
                </a:outerShdw>
              </a:effectLst>
            </a:endParaRPr>
          </a:p>
        </p:txBody>
      </p:sp>
      <p:sp>
        <p:nvSpPr>
          <p:cNvPr id="3" name="Segnaposto contenuto 2"/>
          <p:cNvSpPr>
            <a:spLocks noGrp="1"/>
          </p:cNvSpPr>
          <p:nvPr>
            <p:ph idx="1"/>
          </p:nvPr>
        </p:nvSpPr>
        <p:spPr>
          <a:xfrm>
            <a:off x="457200" y="1526940"/>
            <a:ext cx="8229599" cy="4599223"/>
          </a:xfrm>
        </p:spPr>
        <p:txBody>
          <a:bodyPr>
            <a:normAutofit/>
          </a:bodyPr>
          <a:lstStyle/>
          <a:p>
            <a:r>
              <a:rPr lang="en-GB" dirty="0"/>
              <a:t>A group of young Italian and foreign volunteers. Since 2007 we have been dealing with cultural and integration projects addressed to young people and adults, both Italian and foreign, with a particular attention to teenagers and women.</a:t>
            </a:r>
            <a:r>
              <a:rPr lang="it-IT" dirty="0" smtClean="0">
                <a:effectLst/>
              </a:rPr>
              <a:t> </a:t>
            </a:r>
            <a:endParaRPr lang="it-IT" dirty="0"/>
          </a:p>
        </p:txBody>
      </p:sp>
      <p:pic>
        <p:nvPicPr>
          <p:cNvPr id="6" name="Immagine 5" descr="P101086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393072"/>
            <a:ext cx="8095804" cy="6071853"/>
          </a:xfrm>
          <a:prstGeom prst="rect">
            <a:avLst/>
          </a:prstGeom>
        </p:spPr>
      </p:pic>
    </p:spTree>
    <p:extLst>
      <p:ext uri="{BB962C8B-B14F-4D97-AF65-F5344CB8AC3E}">
        <p14:creationId xmlns:p14="http://schemas.microsoft.com/office/powerpoint/2010/main" val="189671908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 calcmode="lin" valueType="num">
                                      <p:cBhvr additive="base">
                                        <p:cTn id="12" dur="500"/>
                                        <p:tgtEl>
                                          <p:spTgt spid="3">
                                            <p:txEl>
                                              <p:pRg st="0" end="0"/>
                                            </p:txEl>
                                          </p:spTgt>
                                        </p:tgtEl>
                                        <p:attrNameLst>
                                          <p:attrName>ppt_y</p:attrName>
                                        </p:attrNameLst>
                                      </p:cBhvr>
                                      <p:tavLst>
                                        <p:tav tm="0">
                                          <p:val>
                                            <p:strVal val="#ppt_y+#ppt_h*1.125000"/>
                                          </p:val>
                                        </p:tav>
                                        <p:tav tm="100000">
                                          <p:val>
                                            <p:strVal val="#ppt_y"/>
                                          </p:val>
                                        </p:tav>
                                      </p:tavLst>
                                    </p:anim>
                                    <p:animEffect transition="in" filter="wipe(up)">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1" presetClass="entr" presetSubtype="1" fill="hold"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heel(1)">
                                      <p:cBhvr>
                                        <p:cTn id="18"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en-GB" b="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What do we aim at?</a:t>
            </a:r>
            <a:r>
              <a:rPr lang="it-IT" b="1" dirty="0" smtClean="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rPr>
              <a:t> </a:t>
            </a:r>
            <a:endParaRPr lang="it-IT" b="1" dirty="0">
              <a:ln w="12700">
                <a:solidFill>
                  <a:schemeClr val="tx2">
                    <a:satMod val="155000"/>
                  </a:schemeClr>
                </a:solidFill>
                <a:prstDash val="solid"/>
              </a:ln>
              <a:solidFill>
                <a:schemeClr val="tx2">
                  <a:lumMod val="60000"/>
                  <a:lumOff val="40000"/>
                </a:schemeClr>
              </a:solidFill>
              <a:effectLst>
                <a:outerShdw blurRad="41275" dist="20320" dir="1800000" algn="tl" rotWithShape="0">
                  <a:srgbClr val="000000">
                    <a:alpha val="40000"/>
                  </a:srgbClr>
                </a:outerShdw>
              </a:effectLst>
            </a:endParaRPr>
          </a:p>
        </p:txBody>
      </p:sp>
      <p:sp>
        <p:nvSpPr>
          <p:cNvPr id="3" name="Segnaposto contenuto 2"/>
          <p:cNvSpPr>
            <a:spLocks noGrp="1"/>
          </p:cNvSpPr>
          <p:nvPr>
            <p:ph idx="1"/>
          </p:nvPr>
        </p:nvSpPr>
        <p:spPr/>
        <p:txBody>
          <a:bodyPr/>
          <a:lstStyle/>
          <a:p>
            <a:pPr lvl="0"/>
            <a:r>
              <a:rPr lang="en-GB" dirty="0"/>
              <a:t>Promoting meeting as an important instrument for relationships</a:t>
            </a:r>
            <a:endParaRPr lang="it-IT" dirty="0"/>
          </a:p>
          <a:p>
            <a:pPr lvl="0"/>
            <a:r>
              <a:rPr lang="en-GB" dirty="0"/>
              <a:t>Promoting comparison among people of the same age and the social integration of all teenage and young adult outcasts, not only foreigners. </a:t>
            </a:r>
            <a:endParaRPr lang="it-IT" dirty="0"/>
          </a:p>
          <a:p>
            <a:pPr lvl="0"/>
            <a:r>
              <a:rPr lang="en-GB" dirty="0"/>
              <a:t>Improving meeting between different cultures</a:t>
            </a:r>
            <a:endParaRPr lang="it-IT" dirty="0"/>
          </a:p>
          <a:p>
            <a:endParaRPr lang="it-IT" dirty="0"/>
          </a:p>
        </p:txBody>
      </p:sp>
    </p:spTree>
    <p:extLst>
      <p:ext uri="{BB962C8B-B14F-4D97-AF65-F5344CB8AC3E}">
        <p14:creationId xmlns:p14="http://schemas.microsoft.com/office/powerpoint/2010/main" val="313634936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1" nodeType="clickEffect">
                                  <p:stCondLst>
                                    <p:cond delay="0"/>
                                  </p:stCondLst>
                                  <p:iterate type="lt">
                                    <p:tmPct val="0"/>
                                  </p:iterate>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1" nodeType="clickEffect">
                                  <p:stCondLst>
                                    <p:cond delay="0"/>
                                  </p:stCondLst>
                                  <p:iterate type="lt">
                                    <p:tmPct val="0"/>
                                  </p:iterate>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1" nodeType="clickEffect">
                                  <p:stCondLst>
                                    <p:cond delay="0"/>
                                  </p:stCondLst>
                                  <p:iterate type="lt">
                                    <p:tmPct val="0"/>
                                  </p:iterate>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10556"/>
            <a:ext cx="8229600" cy="1254812"/>
          </a:xfrm>
        </p:spPr>
        <p:txBody>
          <a:bodyPr>
            <a:normAutofit fontScale="90000"/>
          </a:bodyPr>
          <a:lstStyle/>
          <a:p>
            <a:pPr algn="l"/>
            <a:r>
              <a:rPr lang="en-GB" dirty="0"/>
              <a:t>In particular our organization deal with:</a:t>
            </a:r>
            <a:r>
              <a:rPr lang="it-IT" dirty="0"/>
              <a:t/>
            </a:r>
            <a:br>
              <a:rPr lang="it-IT" dirty="0"/>
            </a:br>
            <a:endParaRPr lang="it-IT" dirty="0"/>
          </a:p>
        </p:txBody>
      </p:sp>
      <p:sp>
        <p:nvSpPr>
          <p:cNvPr id="3" name="Segnaposto contenuto 2"/>
          <p:cNvSpPr>
            <a:spLocks noGrp="1"/>
          </p:cNvSpPr>
          <p:nvPr>
            <p:ph idx="1"/>
          </p:nvPr>
        </p:nvSpPr>
        <p:spPr>
          <a:xfrm>
            <a:off x="457200" y="2237496"/>
            <a:ext cx="8229600" cy="3888667"/>
          </a:xfrm>
        </p:spPr>
        <p:txBody>
          <a:bodyPr/>
          <a:lstStyle/>
          <a:p>
            <a:pPr marL="0" indent="0">
              <a:buNone/>
            </a:pPr>
            <a:r>
              <a:rPr lang="en-GB" dirty="0"/>
              <a:t>a) Prevention and contrast of deviance and social marginalization cases </a:t>
            </a:r>
            <a:endParaRPr lang="it-IT" dirty="0"/>
          </a:p>
          <a:p>
            <a:pPr marL="0" indent="0">
              <a:buNone/>
            </a:pPr>
            <a:r>
              <a:rPr lang="en-GB" dirty="0"/>
              <a:t>b) Promotion of situations of well-being, social integration and active citizenship </a:t>
            </a:r>
            <a:endParaRPr lang="it-IT" dirty="0"/>
          </a:p>
          <a:p>
            <a:endParaRPr lang="it-IT" dirty="0"/>
          </a:p>
        </p:txBody>
      </p:sp>
      <p:pic>
        <p:nvPicPr>
          <p:cNvPr id="4" name="Immagine 3" descr="DSCN0247.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 y="287246"/>
            <a:ext cx="7450716" cy="5588037"/>
          </a:xfrm>
          <a:prstGeom prst="rect">
            <a:avLst/>
          </a:prstGeom>
        </p:spPr>
      </p:pic>
      <p:pic>
        <p:nvPicPr>
          <p:cNvPr id="5" name="Immagine 4" descr="DSCN016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9075" y="1350997"/>
            <a:ext cx="7102453" cy="5326840"/>
          </a:xfrm>
          <a:prstGeom prst="rect">
            <a:avLst/>
          </a:prstGeom>
        </p:spPr>
      </p:pic>
    </p:spTree>
    <p:extLst>
      <p:ext uri="{BB962C8B-B14F-4D97-AF65-F5344CB8AC3E}">
        <p14:creationId xmlns:p14="http://schemas.microsoft.com/office/powerpoint/2010/main" val="33797908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additive="base">
                                        <p:cTn id="14"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3">
                                            <p:txEl>
                                              <p:pRg st="1" end="1"/>
                                            </p:txEl>
                                          </p:spTgt>
                                        </p:tgtEl>
                                        <p:attrNameLst>
                                          <p:attrName>style.visibility</p:attrName>
                                        </p:attrNameLst>
                                      </p:cBhvr>
                                      <p:to>
                                        <p:strVal val="visible"/>
                                      </p:to>
                                    </p:set>
                                    <p:anim calcmode="lin" valueType="num">
                                      <p:cBhvr additive="base">
                                        <p:cTn id="20"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heel(1)">
                                      <p:cBhvr>
                                        <p:cTn id="26" dur="2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21" presetClass="entr" presetSubtype="1"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heel(1)">
                                      <p:cBhvr>
                                        <p:cTn id="31"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88379"/>
            <a:ext cx="8229600" cy="4525963"/>
          </a:xfrm>
        </p:spPr>
        <p:txBody>
          <a:bodyPr/>
          <a:lstStyle/>
          <a:p>
            <a:pPr marL="0" indent="0">
              <a:buNone/>
            </a:pPr>
            <a:r>
              <a:rPr lang="en-GB" dirty="0"/>
              <a:t>c) Promotion of urban territory community’s development, with particular attention to suburbs</a:t>
            </a:r>
            <a:endParaRPr lang="it-IT" dirty="0"/>
          </a:p>
          <a:p>
            <a:pPr marL="0" indent="0">
              <a:buNone/>
            </a:pPr>
            <a:r>
              <a:rPr lang="en-GB" dirty="0"/>
              <a:t>d) Struggle against racism, casting out and discrimination about nationality, gender and economical condition</a:t>
            </a:r>
            <a:endParaRPr lang="it-IT" dirty="0"/>
          </a:p>
          <a:p>
            <a:endParaRPr lang="it-IT" dirty="0"/>
          </a:p>
        </p:txBody>
      </p:sp>
      <p:pic>
        <p:nvPicPr>
          <p:cNvPr id="4" name="Immagine 3" descr="P1010826.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554" y="3090139"/>
            <a:ext cx="8883364" cy="3601560"/>
          </a:xfrm>
          <a:prstGeom prst="rect">
            <a:avLst/>
          </a:prstGeom>
        </p:spPr>
      </p:pic>
    </p:spTree>
    <p:extLst>
      <p:ext uri="{BB962C8B-B14F-4D97-AF65-F5344CB8AC3E}">
        <p14:creationId xmlns:p14="http://schemas.microsoft.com/office/powerpoint/2010/main" val="386178124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randombar(horizontal)">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786147"/>
            <a:ext cx="8229600" cy="5140193"/>
          </a:xfrm>
        </p:spPr>
        <p:txBody>
          <a:bodyPr>
            <a:normAutofit/>
          </a:bodyPr>
          <a:lstStyle/>
          <a:p>
            <a:r>
              <a:rPr lang="en-GB" sz="9600" b="1" i="1" u="sng"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Our Activities</a:t>
            </a:r>
            <a:r>
              <a:rPr lang="it-IT"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
            </a:r>
            <a:br>
              <a:rPr lang="it-IT"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br>
            <a:endParaRPr lang="it-IT" b="1"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Tree>
    <p:extLst>
      <p:ext uri="{BB962C8B-B14F-4D97-AF65-F5344CB8AC3E}">
        <p14:creationId xmlns:p14="http://schemas.microsoft.com/office/powerpoint/2010/main" val="18899671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24442"/>
            <a:ext cx="8229600" cy="4525963"/>
          </a:xfrm>
        </p:spPr>
        <p:txBody>
          <a:bodyPr/>
          <a:lstStyle/>
          <a:p>
            <a:pPr lvl="0"/>
            <a:r>
              <a:rPr lang="en-GB" dirty="0"/>
              <a:t>The management of an intercultural meeting centre, reception centre, where people can socialize, have fun and become peer operators, as often happens. </a:t>
            </a:r>
            <a:endParaRPr lang="it-IT" dirty="0"/>
          </a:p>
          <a:p>
            <a:endParaRPr lang="it-IT" dirty="0"/>
          </a:p>
        </p:txBody>
      </p:sp>
      <p:pic>
        <p:nvPicPr>
          <p:cNvPr id="4" name="Immagine 3" descr="DSC_0612.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6323" y="224442"/>
            <a:ext cx="8738862" cy="5804170"/>
          </a:xfrm>
          <a:prstGeom prst="rect">
            <a:avLst/>
          </a:prstGeom>
        </p:spPr>
      </p:pic>
    </p:spTree>
    <p:extLst>
      <p:ext uri="{BB962C8B-B14F-4D97-AF65-F5344CB8AC3E}">
        <p14:creationId xmlns:p14="http://schemas.microsoft.com/office/powerpoint/2010/main" val="415540646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209324"/>
            <a:ext cx="8229600" cy="4525963"/>
          </a:xfrm>
        </p:spPr>
        <p:txBody>
          <a:bodyPr/>
          <a:lstStyle/>
          <a:p>
            <a:pPr lvl="0"/>
            <a:r>
              <a:rPr lang="en-GB" dirty="0"/>
              <a:t>Courses of Italian as a foreign language (from fist level to advanced courses) to cross the language wall, essential to us for a complete and independent integration</a:t>
            </a:r>
            <a:endParaRPr lang="it-IT" dirty="0"/>
          </a:p>
          <a:p>
            <a:endParaRPr lang="it-IT" dirty="0"/>
          </a:p>
        </p:txBody>
      </p:sp>
      <p:pic>
        <p:nvPicPr>
          <p:cNvPr id="4" name="Immagine 3" descr="DSCF0035.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1685" y="209324"/>
            <a:ext cx="8686800" cy="6515100"/>
          </a:xfrm>
          <a:prstGeom prst="rect">
            <a:avLst/>
          </a:prstGeom>
        </p:spPr>
      </p:pic>
    </p:spTree>
    <p:extLst>
      <p:ext uri="{BB962C8B-B14F-4D97-AF65-F5344CB8AC3E}">
        <p14:creationId xmlns:p14="http://schemas.microsoft.com/office/powerpoint/2010/main" val="103667999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315151"/>
            <a:ext cx="8229600" cy="4525963"/>
          </a:xfrm>
        </p:spPr>
        <p:txBody>
          <a:bodyPr/>
          <a:lstStyle/>
          <a:p>
            <a:pPr lvl="0"/>
            <a:r>
              <a:rPr lang="en-GB" dirty="0"/>
              <a:t>Since several years a football team, open to all, has been training every week and has been attending several tournaments. At the beginning the activity was led by voluntary operators from the Organization, but now boys themselves are carrying out everything, from weekly meetings to tournaments.</a:t>
            </a:r>
            <a:endParaRPr lang="it-IT" dirty="0"/>
          </a:p>
          <a:p>
            <a:endParaRPr lang="it-IT" dirty="0"/>
          </a:p>
        </p:txBody>
      </p:sp>
      <p:pic>
        <p:nvPicPr>
          <p:cNvPr id="4" name="Immagine 3" descr="DSC_0528.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84463"/>
            <a:ext cx="9144000" cy="6073254"/>
          </a:xfrm>
          <a:prstGeom prst="rect">
            <a:avLst/>
          </a:prstGeom>
        </p:spPr>
      </p:pic>
    </p:spTree>
    <p:extLst>
      <p:ext uri="{BB962C8B-B14F-4D97-AF65-F5344CB8AC3E}">
        <p14:creationId xmlns:p14="http://schemas.microsoft.com/office/powerpoint/2010/main" val="154156533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xmlns:p14="http://schemas.microsoft.com/office/powerpoint/2010/main" spd="med">
        <p:fade/>
      </p:transitio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7"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900" decel="100000" fill="hold"/>
                                        <p:tgtEl>
                                          <p:spTgt spid="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4"/>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85</TotalTime>
  <Words>597</Words>
  <Application>Microsoft Macintosh PowerPoint</Application>
  <PresentationFormat>Presentazione su schermo (4:3)</PresentationFormat>
  <Paragraphs>31</Paragraphs>
  <Slides>19</Slides>
  <Notes>0</Notes>
  <HiddenSlides>0</HiddenSlides>
  <MMClips>0</MMClips>
  <ScaleCrop>false</ScaleCrop>
  <HeadingPairs>
    <vt:vector size="4" baseType="variant">
      <vt:variant>
        <vt:lpstr>Tema</vt:lpstr>
      </vt:variant>
      <vt:variant>
        <vt:i4>1</vt:i4>
      </vt:variant>
      <vt:variant>
        <vt:lpstr>Titoli diapositive</vt:lpstr>
      </vt:variant>
      <vt:variant>
        <vt:i4>19</vt:i4>
      </vt:variant>
    </vt:vector>
  </HeadingPairs>
  <TitlesOfParts>
    <vt:vector size="20" baseType="lpstr">
      <vt:lpstr>Tema di Office</vt:lpstr>
      <vt:lpstr>Onda Urbana  Voluntary Organization  </vt:lpstr>
      <vt:lpstr>Who are we?</vt:lpstr>
      <vt:lpstr>What do we aim at? </vt:lpstr>
      <vt:lpstr>In particular our organization deal with: </vt:lpstr>
      <vt:lpstr>Presentazione di PowerPoint</vt:lpstr>
      <vt:lpstr>Our Activities </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Presentazione di PowerPoint</vt:lpstr>
      <vt:lpstr>How to contact us: </vt:lpstr>
      <vt:lpstr>Presentazione di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Onda Urbana - Voluntary Organization  </dc:title>
  <dc:creator>Angelo</dc:creator>
  <cp:lastModifiedBy>Angelo</cp:lastModifiedBy>
  <cp:revision>9</cp:revision>
  <dcterms:created xsi:type="dcterms:W3CDTF">2011-11-28T09:57:31Z</dcterms:created>
  <dcterms:modified xsi:type="dcterms:W3CDTF">2011-11-28T11:22:39Z</dcterms:modified>
</cp:coreProperties>
</file>